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2"/>
    <p:restoredTop sz="94280"/>
  </p:normalViewPr>
  <p:slideViewPr>
    <p:cSldViewPr snapToObjects="1">
      <p:cViewPr>
        <p:scale>
          <a:sx n="90" d="100"/>
          <a:sy n="90" d="100"/>
        </p:scale>
        <p:origin x="-1291" y="10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/>
          <p:nvPr/>
        </p:nvSpPr>
        <p:spPr>
          <a:xfrm rot="1675461">
            <a:off x="7710914" y="4465880"/>
            <a:ext cx="1974688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6944462" flipH="1">
            <a:off x="7661166" y="3802848"/>
            <a:ext cx="1195084" cy="138943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7" name="자유형 16"/>
          <p:cNvSpPr/>
          <p:nvPr/>
        </p:nvSpPr>
        <p:spPr>
          <a:xfrm>
            <a:off x="-95242" y="-9778"/>
            <a:ext cx="3186001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 rot="6177926" flipH="1">
            <a:off x="5180785" y="1021451"/>
            <a:ext cx="848385" cy="98635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8" name="자유형 17"/>
          <p:cNvSpPr/>
          <p:nvPr/>
        </p:nvSpPr>
        <p:spPr>
          <a:xfrm rot="715747">
            <a:off x="1600200" y="1066800"/>
            <a:ext cx="2183688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 rot="3498807">
            <a:off x="8159428" y="2952978"/>
            <a:ext cx="802483" cy="875671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pic>
        <p:nvPicPr>
          <p:cNvPr id="2050" name="Picture 10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4000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자유형 19"/>
          <p:cNvSpPr/>
          <p:nvPr/>
        </p:nvSpPr>
        <p:spPr>
          <a:xfrm rot="3498807">
            <a:off x="4363963" y="1075058"/>
            <a:ext cx="1065386" cy="132686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1" name="자유형 20"/>
          <p:cNvSpPr/>
          <p:nvPr/>
        </p:nvSpPr>
        <p:spPr>
          <a:xfrm rot="6177926" flipH="1">
            <a:off x="255543" y="3221393"/>
            <a:ext cx="577270" cy="671148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pic>
        <p:nvPicPr>
          <p:cNvPr id="22" name="Picture 11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4000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956036"/>
            <a:ext cx="6400800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24" name="바닥글 개체 틀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 5"/>
          <p:cNvSpPr/>
          <p:nvPr/>
        </p:nvSpPr>
        <p:spPr>
          <a:xfrm rot="17818018" flipV="1">
            <a:off x="8319723" y="3298934"/>
            <a:ext cx="447092" cy="64738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" name="자유형 6"/>
          <p:cNvSpPr/>
          <p:nvPr/>
        </p:nvSpPr>
        <p:spPr>
          <a:xfrm rot="3498807">
            <a:off x="8312884" y="3922759"/>
            <a:ext cx="677408" cy="73919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/>
        </p:nvSpPr>
        <p:spPr>
          <a:xfrm rot="2152626" flipH="1" flipV="1">
            <a:off x="-888228" y="-84071"/>
            <a:ext cx="2858226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rot="19473186" flipV="1">
            <a:off x="8218778" y="4967089"/>
            <a:ext cx="1417424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 rot="14524539" flipV="1">
            <a:off x="482991" y="-568625"/>
            <a:ext cx="2149914" cy="2387008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pic>
        <p:nvPicPr>
          <p:cNvPr id="11" name="Picture 11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4000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자유형 11"/>
          <p:cNvSpPr/>
          <p:nvPr/>
        </p:nvSpPr>
        <p:spPr>
          <a:xfrm rot="13126932" flipH="1" flipV="1">
            <a:off x="8636702" y="4440722"/>
            <a:ext cx="828217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00" y="2677886"/>
            <a:ext cx="8229600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9571" y="1000108"/>
            <a:ext cx="6204858" cy="923925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478438" y="2286000"/>
            <a:ext cx="6206400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67600" y="274638"/>
            <a:ext cx="12192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47114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5ADD-133D-4FE1-AF97-1CF32717E8F2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CA57-1034-4446-8203-94D9C1DE2B4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5ADD-133D-4FE1-AF97-1CF32717E8F2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CA57-1034-4446-8203-94D9C1DE2B4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4000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자유형 7"/>
          <p:cNvSpPr/>
          <p:nvPr/>
        </p:nvSpPr>
        <p:spPr>
          <a:xfrm rot="21160224">
            <a:off x="4207283" y="1089941"/>
            <a:ext cx="2383417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rot="9001978">
            <a:off x="3278502" y="1622401"/>
            <a:ext cx="1676400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 rot="5400000">
            <a:off x="-308458" y="3263931"/>
            <a:ext cx="1772698" cy="1340837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자유형 10"/>
          <p:cNvSpPr/>
          <p:nvPr/>
        </p:nvSpPr>
        <p:spPr>
          <a:xfrm rot="1165291">
            <a:off x="620269" y="3008427"/>
            <a:ext cx="840520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 rot="3498807">
            <a:off x="1916136" y="1699867"/>
            <a:ext cx="1056542" cy="115290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774300"/>
            <a:ext cx="7772400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4286256"/>
            <a:ext cx="7772400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5ADD-133D-4FE1-AF97-1CF32717E8F2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CA57-1034-4446-8203-94D9C1DE2B4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04258"/>
            <a:ext cx="4038600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04258"/>
            <a:ext cx="4038600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5ADD-133D-4FE1-AF97-1CF32717E8F2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CA57-1034-4446-8203-94D9C1DE2B4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6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028" y="1349829"/>
            <a:ext cx="8229600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3"/>
          </p:nvPr>
        </p:nvSpPr>
        <p:spPr>
          <a:xfrm>
            <a:off x="457200" y="1396078"/>
            <a:ext cx="4071938" cy="23268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내용 개체 틀 8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8" cy="23268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3" name="내용 개체 틀 8"/>
          <p:cNvSpPr>
            <a:spLocks noGrp="1"/>
          </p:cNvSpPr>
          <p:nvPr>
            <p:ph sz="quarter" idx="15"/>
          </p:nvPr>
        </p:nvSpPr>
        <p:spPr>
          <a:xfrm>
            <a:off x="457200" y="3857628"/>
            <a:ext cx="4071938" cy="23268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4" name="내용 개체 틀 8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8" cy="23268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5ADD-133D-4FE1-AF97-1CF32717E8F2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CA57-1034-4446-8203-94D9C1DE2B4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자유형 7"/>
          <p:cNvSpPr/>
          <p:nvPr/>
        </p:nvSpPr>
        <p:spPr>
          <a:xfrm flipH="1" flipV="1">
            <a:off x="6219825" y="4103177"/>
            <a:ext cx="3035300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>
            <a:off x="-114300" y="-101600"/>
            <a:ext cx="3886200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 rot="6177926" flipH="1">
            <a:off x="4037784" y="30851"/>
            <a:ext cx="848385" cy="98635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1" name="자유형 10"/>
          <p:cNvSpPr/>
          <p:nvPr/>
        </p:nvSpPr>
        <p:spPr>
          <a:xfrm>
            <a:off x="2095500" y="203202"/>
            <a:ext cx="2002466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734324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288" y="1377281"/>
            <a:ext cx="5486400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029200"/>
            <a:ext cx="5486400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4FD8-1A25-4026-8A2A-25C738BB5620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931F-0C49-4CD0-B07F-EA37D40CD0EA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1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4000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Picture 10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4000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자유형 12"/>
          <p:cNvSpPr/>
          <p:nvPr/>
        </p:nvSpPr>
        <p:spPr>
          <a:xfrm rot="11550499">
            <a:off x="7874067" y="304800"/>
            <a:ext cx="1086116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 rot="2085274" flipH="1">
            <a:off x="8530441" y="475484"/>
            <a:ext cx="613559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C31EB75-E64F-4D33-B70A-52CB2E4EB5F4}" type="datetimeFigureOut">
              <a:rPr lang="ko-KR" altLang="en-US"/>
              <a:pPr/>
              <a:t>2016-05-11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7C650CC-5EDF-4A9F-AC2C-F074E03D503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칼빈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프랑스를 떠난 역사적 배경과</a:t>
            </a:r>
          </a:p>
          <a:p>
            <a:r>
              <a:rPr lang="ko-KR" altLang="en-US"/>
              <a:t>제네바 제1차 사역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/>
          <p:nvPr/>
        </p:nvGrpSpPr>
        <p:grpSpPr>
          <a:xfrm>
            <a:off x="914400" y="548680"/>
            <a:ext cx="7772400" cy="5471120"/>
            <a:chOff x="914400" y="548680"/>
            <a:chExt cx="7772400" cy="5471120"/>
          </a:xfrm>
        </p:grpSpPr>
        <p:sp>
          <p:nvSpPr>
            <p:cNvPr id="5" name="오른쪽 화살표 1"/>
            <p:cNvSpPr/>
            <p:nvPr/>
          </p:nvSpPr>
          <p:spPr>
            <a:xfrm>
              <a:off x="4023360" y="549347"/>
              <a:ext cx="4663440" cy="2604659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1430" tIns="11430" rIns="11430" bIns="11430" anchor="t" anchorCtr="0">
              <a:noAutofit/>
            </a:bodyPr>
            <a:lstStyle/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altLang="ko-KR" sz="1800"/>
                <a:t>3 </a:t>
              </a:r>
              <a:r>
                <a:rPr lang="ko-KR" altLang="en-US" sz="1800"/>
                <a:t>부분으로 구성 </a:t>
              </a:r>
              <a:r>
                <a:rPr lang="en-US" altLang="ko-KR" sz="1800"/>
                <a:t>– </a:t>
              </a:r>
              <a:r>
                <a:rPr lang="ko-KR" altLang="en-US" sz="1800"/>
                <a:t>하나님인식</a:t>
              </a:r>
              <a:r>
                <a:rPr lang="en-US" altLang="ko-KR" sz="1800"/>
                <a:t>, </a:t>
              </a:r>
              <a:r>
                <a:rPr lang="ko-KR" altLang="en-US" sz="1800"/>
                <a:t>인간의 자기인식</a:t>
              </a:r>
              <a:r>
                <a:rPr lang="en-US" altLang="ko-KR" sz="1800"/>
                <a:t>, </a:t>
              </a:r>
              <a:r>
                <a:rPr lang="ko-KR" altLang="en-US" sz="1800"/>
                <a:t>기독교 </a:t>
              </a:r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800"/>
                <a:t>하나님예배와 우상숭배 구별 </a:t>
              </a:r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800"/>
                <a:t>율법의 다양한 이해 </a:t>
              </a:r>
              <a:r>
                <a:rPr lang="en-US" altLang="ko-KR" sz="1800"/>
                <a:t>, </a:t>
              </a:r>
              <a:r>
                <a:rPr lang="ko-KR" altLang="en-US" sz="1800"/>
                <a:t>그리스도의 삼중직 </a:t>
              </a:r>
            </a:p>
          </p:txBody>
        </p:sp>
        <p:sp>
          <p:nvSpPr>
            <p:cNvPr id="6" name="모서리가 둥근 직사각형 2"/>
            <p:cNvSpPr/>
            <p:nvPr/>
          </p:nvSpPr>
          <p:spPr>
            <a:xfrm>
              <a:off x="914400" y="549347"/>
              <a:ext cx="3108960" cy="26046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82880" tIns="91440" rIns="182880" bIns="91440" anchor="ctr" anchorCtr="0">
              <a:noAutofit/>
            </a:bodyPr>
            <a:lstStyle/>
            <a:p>
              <a:pPr lvl="0" algn="ctr" defTabSz="2133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800"/>
                <a:t>츠빙글리의 영향 </a:t>
              </a:r>
            </a:p>
          </p:txBody>
        </p:sp>
        <p:sp>
          <p:nvSpPr>
            <p:cNvPr id="7" name="오른쪽 화살표 3"/>
            <p:cNvSpPr/>
            <p:nvPr/>
          </p:nvSpPr>
          <p:spPr>
            <a:xfrm>
              <a:off x="4023360" y="3414472"/>
              <a:ext cx="4663440" cy="2604659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11430" tIns="11430" rIns="11430" bIns="11430" anchor="t" anchorCtr="0">
              <a:noAutofit/>
            </a:bodyPr>
            <a:lstStyle/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800"/>
                <a:t>율법와 복음의 순서 수용 </a:t>
              </a:r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800"/>
                <a:t>칭의와 그리스도인의 자유 주제 수용 </a:t>
              </a:r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ko-KR" altLang="en-US" sz="1800"/>
                <a:t>루터의 </a:t>
              </a:r>
              <a:r>
                <a:rPr lang="en-US" altLang="ko-KR" sz="1800"/>
                <a:t>&lt;</a:t>
              </a:r>
              <a:r>
                <a:rPr lang="ko-KR" altLang="en-US" sz="1800"/>
                <a:t>소유리문답</a:t>
              </a:r>
              <a:r>
                <a:rPr lang="en-US" altLang="ko-KR" sz="1800"/>
                <a:t>&gt;</a:t>
              </a:r>
              <a:r>
                <a:rPr lang="ko-KR" altLang="en-US" sz="1800"/>
                <a:t>과 유사 </a:t>
              </a:r>
            </a:p>
          </p:txBody>
        </p:sp>
        <p:sp>
          <p:nvSpPr>
            <p:cNvPr id="8" name="모서리가 둥근 직사각형 4"/>
            <p:cNvSpPr/>
            <p:nvPr/>
          </p:nvSpPr>
          <p:spPr>
            <a:xfrm>
              <a:off x="914400" y="3414472"/>
              <a:ext cx="3108960" cy="26046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82880" tIns="91440" rIns="182880" bIns="91440" anchor="ctr" anchorCtr="0">
              <a:noAutofit/>
            </a:bodyPr>
            <a:lstStyle/>
            <a:p>
              <a:pPr lvl="0" algn="ctr" defTabSz="2133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800"/>
                <a:t>루터의 영향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기독교강요의 구조와 개정과정  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/>
          </a:p>
          <a:p>
            <a:pPr marL="514350" indent="-514350">
              <a:spcBef>
                <a:spcPct val="16000"/>
              </a:spcBef>
              <a:buAutoNum type="arabicParenR"/>
            </a:pPr>
            <a:r>
              <a:rPr lang="en-US" altLang="ko-KR"/>
              <a:t>6 </a:t>
            </a:r>
            <a:r>
              <a:rPr lang="ko-KR" altLang="en-US"/>
              <a:t>부분 </a:t>
            </a:r>
            <a:r>
              <a:rPr lang="en-US" altLang="ko-KR"/>
              <a:t>- </a:t>
            </a:r>
            <a:r>
              <a:rPr lang="ko-KR" altLang="en-US"/>
              <a:t>율법</a:t>
            </a:r>
            <a:r>
              <a:rPr lang="en-US" altLang="ko-KR"/>
              <a:t>, </a:t>
            </a:r>
            <a:r>
              <a:rPr lang="ko-KR" altLang="en-US"/>
              <a:t>사도신경</a:t>
            </a:r>
            <a:r>
              <a:rPr lang="en-US" altLang="ko-KR"/>
              <a:t>, </a:t>
            </a:r>
            <a:r>
              <a:rPr lang="ko-KR" altLang="en-US"/>
              <a:t>주기도문</a:t>
            </a:r>
            <a:r>
              <a:rPr lang="en-US" altLang="ko-KR"/>
              <a:t>, </a:t>
            </a:r>
            <a:r>
              <a:rPr lang="ko-KR" altLang="en-US"/>
              <a:t>성례 </a:t>
            </a:r>
            <a:r>
              <a:rPr lang="en-US" altLang="ko-KR"/>
              <a:t>, </a:t>
            </a:r>
            <a:r>
              <a:rPr lang="ko-KR" altLang="en-US"/>
              <a:t>잘못된 로마 가톨릭의 성례와 기독교인의 자유 </a:t>
            </a:r>
            <a:r>
              <a:rPr lang="en-US" altLang="ko-KR"/>
              <a:t>– </a:t>
            </a:r>
            <a:r>
              <a:rPr lang="ko-KR" altLang="en-US"/>
              <a:t>교리 문답의 양식 </a:t>
            </a:r>
          </a:p>
          <a:p>
            <a:pPr marL="514350" indent="-514350">
              <a:spcBef>
                <a:spcPct val="16000"/>
              </a:spcBef>
              <a:buFont typeface="Wingdings 2"/>
              <a:buAutoNum type="arabicParenR"/>
            </a:pPr>
            <a:r>
              <a:rPr lang="en-US" altLang="ko-KR"/>
              <a:t>39</a:t>
            </a:r>
            <a:r>
              <a:rPr lang="ko-KR" altLang="en-US"/>
              <a:t>년 판 </a:t>
            </a:r>
            <a:r>
              <a:rPr lang="en-US" altLang="ko-KR"/>
              <a:t>- </a:t>
            </a:r>
            <a:r>
              <a:rPr lang="ko-KR" altLang="en-US"/>
              <a:t>초판에 비해 </a:t>
            </a:r>
            <a:r>
              <a:rPr lang="en-US" altLang="ko-KR"/>
              <a:t>3</a:t>
            </a:r>
            <a:r>
              <a:rPr lang="ko-KR" altLang="en-US"/>
              <a:t>배 가량 첨부 </a:t>
            </a:r>
            <a:r>
              <a:rPr lang="en-US" altLang="ko-KR"/>
              <a:t>– </a:t>
            </a:r>
            <a:r>
              <a:rPr lang="ko-KR" altLang="en-US"/>
              <a:t>초판에 대한 전면적인 개정</a:t>
            </a:r>
          </a:p>
          <a:p>
            <a:pPr marL="514350" indent="-514350">
              <a:spcBef>
                <a:spcPct val="16000"/>
              </a:spcBef>
              <a:buFont typeface="Wingdings 2"/>
              <a:buAutoNum type="arabicParenR"/>
            </a:pPr>
            <a:r>
              <a:rPr lang="en-US" altLang="ko-KR"/>
              <a:t>43</a:t>
            </a:r>
            <a:r>
              <a:rPr lang="ko-KR" altLang="en-US"/>
              <a:t>년 판 </a:t>
            </a:r>
            <a:r>
              <a:rPr lang="en-US" altLang="ko-KR"/>
              <a:t>– </a:t>
            </a:r>
            <a:r>
              <a:rPr lang="ko-KR" altLang="en-US"/>
              <a:t>스트라스부르크에서의 목회 경험 반영 </a:t>
            </a:r>
          </a:p>
          <a:p>
            <a:pPr marL="514350" indent="-514350">
              <a:spcBef>
                <a:spcPct val="16000"/>
              </a:spcBef>
              <a:buFont typeface="Wingdings 2"/>
              <a:buAutoNum type="arabicParenR"/>
            </a:pPr>
            <a:r>
              <a:rPr lang="en-US" altLang="ko-KR"/>
              <a:t>50</a:t>
            </a:r>
            <a:r>
              <a:rPr lang="ko-KR" altLang="en-US"/>
              <a:t>년 판 </a:t>
            </a:r>
          </a:p>
          <a:p>
            <a:pPr marL="514350" indent="-514350">
              <a:spcBef>
                <a:spcPct val="16000"/>
              </a:spcBef>
              <a:buFont typeface="Wingdings 2"/>
              <a:buAutoNum type="arabicParenR"/>
            </a:pPr>
            <a:r>
              <a:rPr lang="ko-KR" altLang="en-US"/>
              <a:t>최종판 </a:t>
            </a:r>
            <a:r>
              <a:rPr lang="en-US" altLang="ko-KR"/>
              <a:t>1559</a:t>
            </a:r>
            <a:r>
              <a:rPr lang="ko-KR" altLang="en-US"/>
              <a:t>년  </a:t>
            </a:r>
            <a:r>
              <a:rPr lang="en-US" altLang="ko-KR"/>
              <a:t>- 4</a:t>
            </a:r>
            <a:r>
              <a:rPr lang="ko-KR" altLang="en-US"/>
              <a:t>개의 책으로 편집</a:t>
            </a:r>
            <a:r>
              <a:rPr lang="en-US" altLang="ko-KR"/>
              <a:t> </a:t>
            </a:r>
          </a:p>
          <a:p>
            <a:pPr marL="514350" indent="-514350">
              <a:spcBef>
                <a:spcPct val="16000"/>
              </a:spcBef>
              <a:buNone/>
            </a:pPr>
            <a:r>
              <a:rPr lang="en-US" altLang="ko-KR"/>
              <a:t>* </a:t>
            </a:r>
            <a:r>
              <a:rPr lang="ko-KR" altLang="en-US"/>
              <a:t>개정 때마다 불어로 번역하여 출판하였다</a:t>
            </a:r>
            <a:r>
              <a:rPr lang="en-US" altLang="ko-KR"/>
              <a:t>. </a:t>
            </a:r>
          </a:p>
          <a:p>
            <a:pPr marL="514350" indent="-514350">
              <a:spcBef>
                <a:spcPct val="16000"/>
              </a:spcBef>
              <a:buAutoNum type="arabicParenR"/>
            </a:pP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ko-KR" altLang="en-US"/>
              <a:t>파렐과의 만남 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0"/>
            <a:r>
              <a:rPr lang="ko-KR" altLang="en-US" sz="2400"/>
              <a:t>얼마 전에 선한 사람</a:t>
            </a:r>
            <a:r>
              <a:rPr lang="en-US" altLang="ko-KR" sz="2400"/>
              <a:t>[</a:t>
            </a:r>
            <a:r>
              <a:rPr lang="ko-KR" altLang="en-US" sz="2400"/>
              <a:t>파렐</a:t>
            </a:r>
            <a:r>
              <a:rPr lang="en-US" altLang="ko-KR" sz="2400"/>
              <a:t>]</a:t>
            </a:r>
            <a:r>
              <a:rPr lang="ko-KR" altLang="en-US" sz="2400"/>
              <a:t>과 피터 비레의 노력으로 교황제를 이 도시에서 몰아내었다</a:t>
            </a:r>
            <a:r>
              <a:rPr lang="en-US" altLang="ko-KR" sz="2400"/>
              <a:t>. </a:t>
            </a:r>
            <a:r>
              <a:rPr lang="ko-KR" altLang="en-US" sz="2400"/>
              <a:t>하지만 모든 것이 정리되지 않은 상태에 있었고</a:t>
            </a:r>
            <a:r>
              <a:rPr lang="en-US" altLang="ko-KR" sz="2400"/>
              <a:t>, </a:t>
            </a:r>
            <a:r>
              <a:rPr lang="ko-KR" altLang="en-US" sz="2400"/>
              <a:t>사악하고 유해한 분열만이 도사리고 있었다</a:t>
            </a:r>
            <a:r>
              <a:rPr lang="en-US" altLang="ko-KR" sz="2400"/>
              <a:t>. </a:t>
            </a:r>
            <a:r>
              <a:rPr lang="ko-KR" altLang="en-US" sz="2400"/>
              <a:t>교황절대주의자였던 것을 부끄럽게 여기는 한 사람은 위급한 사실을 나에게 알렸다</a:t>
            </a:r>
            <a:r>
              <a:rPr lang="en-US" altLang="ko-KR" sz="2400"/>
              <a:t>. </a:t>
            </a:r>
            <a:r>
              <a:rPr lang="ko-KR" altLang="en-US" sz="2400"/>
              <a:t>그리고 복음을 증진시키려는 놀라운 열정을 가진 파렐은 나에게 이 도시에 남아 함께 일을 하자고 했다</a:t>
            </a:r>
            <a:r>
              <a:rPr lang="en-US" altLang="ko-KR" sz="2400"/>
              <a:t>. </a:t>
            </a:r>
            <a:r>
              <a:rPr lang="ko-KR" altLang="en-US" sz="2400"/>
              <a:t>그리고 어느 한적한 곳에서 개인적인 시간을 보내면서 연구할 시간이 필요하다는 결심을 한 나에게 아무런 동의를 받을 수 없다는 것을 차렸을 때</a:t>
            </a:r>
            <a:r>
              <a:rPr lang="en-US" altLang="ko-KR" sz="2400"/>
              <a:t>, </a:t>
            </a:r>
            <a:r>
              <a:rPr lang="ko-KR" altLang="en-US" sz="2400"/>
              <a:t>그는 만일 내가 그러한 필요에 응하지 않으면 나의 평화가 틀림없이 저주를 받을 것이라고 말했다</a:t>
            </a:r>
            <a:r>
              <a:rPr lang="en-US" altLang="ko-KR" sz="2400"/>
              <a:t>. </a:t>
            </a:r>
            <a:r>
              <a:rPr lang="ko-KR" altLang="en-US" sz="2400"/>
              <a:t>그의 말 속에서 나는 두려움을 느꼈고</a:t>
            </a:r>
            <a:r>
              <a:rPr lang="en-US" altLang="ko-KR" sz="2400"/>
              <a:t>, </a:t>
            </a:r>
            <a:r>
              <a:rPr lang="ko-KR" altLang="en-US" sz="2400"/>
              <a:t>소심하고 겁이 많은 나는 내 여향을 포기하고 나의 신앙을 변호하기 위해 가지고 있는 재능을 쏟아 붓기로 결정했다</a:t>
            </a:r>
            <a:r>
              <a:rPr lang="en-US" altLang="ko-KR" sz="2400"/>
              <a:t>. </a:t>
            </a:r>
            <a:endParaRPr lang="ko-KR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칼빈 이전의 제네바 </a:t>
            </a:r>
          </a:p>
        </p:txBody>
      </p:sp>
      <p:grpSp>
        <p:nvGrpSpPr>
          <p:cNvPr id="5" name="그룹 3"/>
          <p:cNvGrpSpPr/>
          <p:nvPr/>
        </p:nvGrpSpPr>
        <p:grpSpPr>
          <a:xfrm>
            <a:off x="822325" y="1100138"/>
            <a:ext cx="7521575" cy="3579812"/>
            <a:chOff x="822325" y="1100138"/>
            <a:chExt cx="7521575" cy="3579812"/>
          </a:xfrm>
        </p:grpSpPr>
        <p:sp>
          <p:nvSpPr>
            <p:cNvPr id="6" name="아래쪽 화살표 1"/>
            <p:cNvSpPr/>
            <p:nvPr/>
          </p:nvSpPr>
          <p:spPr>
            <a:xfrm rot="16200000">
              <a:off x="822548" y="1101466"/>
              <a:ext cx="3577155" cy="3577155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99136" tIns="199136" rIns="199136" bIns="199136" anchor="ctr" anchorCtr="0">
              <a:noAutofit/>
            </a:bodyPr>
            <a:lstStyle/>
            <a:p>
              <a:pPr lvl="0" algn="ctr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교황 아마데우스 </a:t>
              </a:r>
              <a:r>
                <a:rPr lang="en-US" altLang="ko-KR" sz="2800"/>
                <a:t>8</a:t>
              </a:r>
              <a:r>
                <a:rPr lang="ko-KR" altLang="en-US" sz="2800"/>
                <a:t>세 </a:t>
              </a:r>
            </a:p>
          </p:txBody>
        </p:sp>
        <p:sp>
          <p:nvSpPr>
            <p:cNvPr id="7" name="아래쪽 화살표 2"/>
            <p:cNvSpPr/>
            <p:nvPr/>
          </p:nvSpPr>
          <p:spPr>
            <a:xfrm rot="5400000">
              <a:off x="4766521" y="1101466"/>
              <a:ext cx="3577155" cy="3577155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99136" tIns="199136" rIns="199136" bIns="199136" anchor="ctr" anchorCtr="0">
              <a:noAutofit/>
            </a:bodyPr>
            <a:lstStyle/>
            <a:p>
              <a:pPr lvl="0" algn="ctr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사보이 가문 </a:t>
              </a:r>
            </a:p>
            <a:p>
              <a:pPr lvl="0" algn="ctr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/>
                <a:t>통치권 수여</a:t>
              </a:r>
            </a:p>
          </p:txBody>
        </p:sp>
      </p:grpSp>
      <p:sp>
        <p:nvSpPr>
          <p:cNvPr id="8" name="포인트가 7개인 별 4"/>
          <p:cNvSpPr/>
          <p:nvPr/>
        </p:nvSpPr>
        <p:spPr>
          <a:xfrm>
            <a:off x="3275856" y="2276872"/>
            <a:ext cx="2808312" cy="1850504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시민의 불만 폭증 </a:t>
            </a:r>
          </a:p>
          <a:p>
            <a:pPr algn="ctr"/>
            <a:r>
              <a:rPr lang="en-US" altLang="ko-KR"/>
              <a:t>- </a:t>
            </a:r>
            <a:r>
              <a:rPr lang="ko-KR" altLang="en-US"/>
              <a:t>연맹 결성 </a:t>
            </a:r>
            <a:r>
              <a:rPr lang="en-US" altLang="ko-KR"/>
              <a:t>(1526)</a:t>
            </a:r>
            <a:endParaRPr lang="ko-KR" altLang="en-US"/>
          </a:p>
        </p:txBody>
      </p:sp>
      <p:sp>
        <p:nvSpPr>
          <p:cNvPr id="9" name="아래쪽 화살표 5"/>
          <p:cNvSpPr/>
          <p:nvPr/>
        </p:nvSpPr>
        <p:spPr>
          <a:xfrm>
            <a:off x="4418807" y="4085933"/>
            <a:ext cx="484632" cy="731741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순서도: 대체 처리 6"/>
          <p:cNvSpPr/>
          <p:nvPr/>
        </p:nvSpPr>
        <p:spPr>
          <a:xfrm>
            <a:off x="3059832" y="5013176"/>
            <a:ext cx="3024335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도시간의 갈등 </a:t>
            </a:r>
            <a:r>
              <a:rPr lang="en-US" altLang="ko-KR"/>
              <a:t>: </a:t>
            </a:r>
            <a:r>
              <a:rPr lang="ko-KR" altLang="en-US"/>
              <a:t>베른은 종교개혁 지지</a:t>
            </a:r>
            <a:r>
              <a:rPr lang="en-US" altLang="ko-KR"/>
              <a:t>, </a:t>
            </a:r>
            <a:r>
              <a:rPr lang="ko-KR" altLang="en-US"/>
              <a:t>프라이브르는 가톨릭 지지 </a:t>
            </a:r>
            <a:r>
              <a:rPr lang="en-US" altLang="ko-KR"/>
              <a:t>(1528) </a:t>
            </a: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/>
          <p:nvPr/>
        </p:nvGrpSpPr>
        <p:grpSpPr>
          <a:xfrm>
            <a:off x="467544" y="980728"/>
            <a:ext cx="8496944" cy="5544616"/>
            <a:chOff x="467544" y="980728"/>
            <a:chExt cx="8496944" cy="5544616"/>
          </a:xfrm>
        </p:grpSpPr>
        <p:sp>
          <p:nvSpPr>
            <p:cNvPr id="5" name="오른쪽 화살표 1"/>
            <p:cNvSpPr/>
            <p:nvPr/>
          </p:nvSpPr>
          <p:spPr>
            <a:xfrm>
              <a:off x="1104814" y="980728"/>
              <a:ext cx="7222402" cy="554461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2"/>
            <p:cNvSpPr/>
            <p:nvPr/>
          </p:nvSpPr>
          <p:spPr>
            <a:xfrm>
              <a:off x="476671" y="2644112"/>
              <a:ext cx="2734953" cy="221784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72390" tIns="72390" rIns="72390" bIns="7239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미사를 경시하는 시민 추방 </a:t>
              </a:r>
              <a:r>
                <a:rPr lang="en-US" altLang="ko-KR" sz="1900"/>
                <a:t>- </a:t>
              </a:r>
              <a:r>
                <a:rPr lang="ko-KR" altLang="en-US" sz="1900"/>
                <a:t>베른의 간섭 </a:t>
              </a:r>
              <a:r>
                <a:rPr lang="en-US" altLang="ko-KR" sz="1900"/>
                <a:t>= </a:t>
              </a:r>
              <a:r>
                <a:rPr lang="ko-KR" altLang="en-US" sz="1900"/>
                <a:t>종교개혁 </a:t>
              </a:r>
              <a:r>
                <a:rPr lang="en-US" altLang="ko-KR" sz="1900"/>
                <a:t>(1533)</a:t>
              </a:r>
              <a:endParaRPr lang="ko-KR" altLang="en-US" sz="1900"/>
            </a:p>
          </p:txBody>
        </p:sp>
        <p:sp>
          <p:nvSpPr>
            <p:cNvPr id="7" name="모서리가 둥근 직사각형 3"/>
            <p:cNvSpPr/>
            <p:nvPr/>
          </p:nvSpPr>
          <p:spPr>
            <a:xfrm>
              <a:off x="3348539" y="2644112"/>
              <a:ext cx="2734953" cy="221784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72390" tIns="72390" rIns="72390" bIns="7239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로마 가톨릭과 종교개혁 지지자의 대립 </a:t>
              </a:r>
              <a:r>
                <a:rPr lang="en-US" altLang="ko-KR" sz="1900"/>
                <a:t>– </a:t>
              </a:r>
              <a:r>
                <a:rPr lang="ko-KR" altLang="en-US" sz="1900"/>
                <a:t>베른과 프라이부르의 대립구도 </a:t>
              </a:r>
            </a:p>
          </p:txBody>
        </p:sp>
        <p:sp>
          <p:nvSpPr>
            <p:cNvPr id="8" name="모서리가 둥근 직사각형 4"/>
            <p:cNvSpPr/>
            <p:nvPr/>
          </p:nvSpPr>
          <p:spPr>
            <a:xfrm>
              <a:off x="6220406" y="2644112"/>
              <a:ext cx="2734953" cy="221784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72390" tIns="72390" rIns="72390" bIns="72390" anchor="ctr" anchorCtr="0">
              <a:noAutofit/>
            </a:bodyPr>
            <a:lstStyle/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900"/>
                <a:t>파렐 파송 </a:t>
              </a:r>
            </a:p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900"/>
                <a:t>1535</a:t>
              </a:r>
              <a:r>
                <a:rPr lang="ko-KR" altLang="en-US" sz="1900"/>
                <a:t>년 논쟁 개최</a:t>
              </a:r>
            </a:p>
            <a:p>
              <a:pPr lvl="0" algn="ctr" defTabSz="844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900"/>
                <a:t>* </a:t>
              </a:r>
              <a:r>
                <a:rPr lang="ko-KR" altLang="en-US" sz="1900"/>
                <a:t>로마 사제의 종교개혁자 암살 모의 발각 </a:t>
              </a:r>
              <a:r>
                <a:rPr lang="en-US" altLang="ko-KR" sz="1900"/>
                <a:t> </a:t>
              </a:r>
              <a:endParaRPr lang="ko-KR" altLang="en-US" sz="19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ko-KR" sz="3200"/>
              <a:t>&lt;</a:t>
            </a:r>
            <a:r>
              <a:rPr lang="ko-KR" altLang="en-US" sz="3200"/>
              <a:t>제네바의 교회조직과 예배에 대한 항목</a:t>
            </a:r>
            <a:r>
              <a:rPr lang="en-US" altLang="ko-KR" sz="3200"/>
              <a:t>&gt; 1537</a:t>
            </a:r>
            <a:r>
              <a:rPr lang="ko-KR" altLang="en-US" sz="3200"/>
              <a:t>년 </a:t>
            </a:r>
            <a:r>
              <a:rPr lang="en-US" altLang="ko-KR" sz="3200"/>
              <a:t>1</a:t>
            </a:r>
            <a:r>
              <a:rPr lang="ko-KR" altLang="en-US" sz="3200"/>
              <a:t>월 </a:t>
            </a:r>
            <a:r>
              <a:rPr lang="en-US" altLang="ko-KR" sz="3200"/>
              <a:t>6</a:t>
            </a:r>
            <a:r>
              <a:rPr lang="ko-KR" altLang="en-US" sz="3200"/>
              <a:t>일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4200"/>
              <a:t>(1) </a:t>
            </a:r>
            <a:r>
              <a:rPr lang="ko-KR" altLang="en-US" sz="4200"/>
              <a:t>성찬식의 본래의 목적 회복 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z="4200"/>
              <a:t>(2) </a:t>
            </a:r>
            <a:r>
              <a:rPr lang="ko-KR" altLang="en-US" sz="4200"/>
              <a:t>시편을 성가로 복원 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z="4200"/>
              <a:t>(3) </a:t>
            </a:r>
            <a:r>
              <a:rPr lang="ko-KR" altLang="en-US" sz="4200"/>
              <a:t>어린이 교리문답교육 실시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z="4200"/>
              <a:t>(4) </a:t>
            </a:r>
            <a:r>
              <a:rPr lang="ko-KR" altLang="en-US" sz="4200"/>
              <a:t>결혼 분쟁은 하나님의 말씀에 의해 해법을 찾는다</a:t>
            </a:r>
            <a:r>
              <a:rPr lang="en-US" altLang="ko-KR" sz="4200"/>
              <a:t>. -</a:t>
            </a:r>
            <a:r>
              <a:rPr lang="ko-KR" altLang="en-US" sz="4200"/>
              <a:t>가정법원 설치 </a:t>
            </a:r>
          </a:p>
          <a:p>
            <a:pPr marL="0" indent="0">
              <a:lnSpc>
                <a:spcPct val="80000"/>
              </a:lnSpc>
              <a:spcBef>
                <a:spcPct val="15000"/>
              </a:spcBef>
              <a:buNone/>
            </a:pPr>
            <a:endParaRPr lang="ko-KR" altLang="en-US" sz="4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카롤리와의 논쟁 </a:t>
            </a:r>
          </a:p>
        </p:txBody>
      </p:sp>
      <p:grpSp>
        <p:nvGrpSpPr>
          <p:cNvPr id="5" name="그룹 7"/>
          <p:cNvGrpSpPr/>
          <p:nvPr/>
        </p:nvGrpSpPr>
        <p:grpSpPr>
          <a:xfrm>
            <a:off x="822325" y="1100138"/>
            <a:ext cx="7521575" cy="3579812"/>
            <a:chOff x="822325" y="1100138"/>
            <a:chExt cx="7521575" cy="3579812"/>
          </a:xfrm>
        </p:grpSpPr>
        <p:sp>
          <p:nvSpPr>
            <p:cNvPr id="6" name="대각선 방향의 모서리가 둥근 사각형 1"/>
            <p:cNvSpPr/>
            <p:nvPr/>
          </p:nvSpPr>
          <p:spPr>
            <a:xfrm>
              <a:off x="2386360" y="1708706"/>
              <a:ext cx="4393503" cy="2362675"/>
            </a:xfrm>
            <a:prstGeom prst="round2DiagRect">
              <a:avLst>
                <a:gd name="adj1" fmla="val 0"/>
                <a:gd name="adj2" fmla="val 1667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선 연결선 2"/>
            <p:cNvSpPr/>
            <p:nvPr/>
          </p:nvSpPr>
          <p:spPr>
            <a:xfrm>
              <a:off x="4583112" y="1959292"/>
              <a:ext cx="585" cy="1861502"/>
            </a:xfrm>
            <a:prstGeom prst="line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wrap="square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3"/>
            <p:cNvSpPr/>
            <p:nvPr/>
          </p:nvSpPr>
          <p:spPr>
            <a:xfrm>
              <a:off x="2532810" y="1887696"/>
              <a:ext cx="1903851" cy="20046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4769" tIns="64769" rIns="64769" bIns="64769" anchor="t" anchorCtr="0">
              <a:noAutofit/>
            </a:bodyPr>
            <a:lstStyle/>
            <a:p>
              <a:pPr lvl="0" algn="l" defTabSz="755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700"/>
                <a:t>1. </a:t>
              </a:r>
              <a:r>
                <a:rPr lang="ko-KR" altLang="en-US" sz="1700"/>
                <a:t>망자에 대한 예식 복원 </a:t>
              </a:r>
            </a:p>
            <a:p>
              <a:pPr lvl="0" algn="l" defTabSz="755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700"/>
                <a:t>2. </a:t>
              </a:r>
              <a:r>
                <a:rPr lang="ko-KR" altLang="en-US" sz="1700"/>
                <a:t>아타나시우스 신앙고백 서명 요구 </a:t>
              </a:r>
            </a:p>
          </p:txBody>
        </p:sp>
        <p:sp>
          <p:nvSpPr>
            <p:cNvPr id="9" name="직사각형 4"/>
            <p:cNvSpPr/>
            <p:nvPr/>
          </p:nvSpPr>
          <p:spPr>
            <a:xfrm>
              <a:off x="4729562" y="1887696"/>
              <a:ext cx="1903851" cy="20046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64769" tIns="64769" rIns="64769" bIns="64769" anchor="t" anchorCtr="0">
              <a:noAutofit/>
            </a:bodyPr>
            <a:lstStyle/>
            <a:p>
              <a:pPr lvl="0" algn="l" defTabSz="7556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700"/>
                <a:t>1. </a:t>
              </a:r>
              <a:r>
                <a:rPr lang="ko-KR" altLang="en-US" sz="1700"/>
                <a:t>논쟁의 중심 </a:t>
              </a:r>
              <a:r>
                <a:rPr lang="en-US" altLang="ko-KR" sz="1700"/>
                <a:t>– </a:t>
              </a:r>
              <a:r>
                <a:rPr lang="ko-KR" altLang="en-US" sz="1700"/>
                <a:t>서명이 아닌 신앙고백은 하나님의 말씀 이상의 의미를 지니지 않는다</a:t>
              </a:r>
              <a:r>
                <a:rPr lang="en-US" altLang="ko-KR" sz="1700"/>
                <a:t>. </a:t>
              </a:r>
              <a:endParaRPr lang="ko-KR" altLang="en-US" sz="1700"/>
            </a:p>
          </p:txBody>
        </p:sp>
        <p:sp>
          <p:nvSpPr>
            <p:cNvPr id="10" name="오른쪽 화살표 5"/>
            <p:cNvSpPr/>
            <p:nvPr/>
          </p:nvSpPr>
          <p:spPr>
            <a:xfrm rot="16200000">
              <a:off x="731504" y="2022745"/>
              <a:ext cx="2577464" cy="732250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49530" tIns="49530" rIns="49530" bIns="49530" anchor="ctr" anchorCtr="0">
              <a:noAutofit/>
            </a:bodyPr>
            <a:lstStyle/>
            <a:p>
              <a:pPr lvl="0" algn="r" defTabSz="577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300"/>
                <a:t>카롤리의 주장 </a:t>
              </a:r>
            </a:p>
          </p:txBody>
        </p:sp>
        <p:sp>
          <p:nvSpPr>
            <p:cNvPr id="11" name="오른쪽 화살표 6"/>
            <p:cNvSpPr/>
            <p:nvPr/>
          </p:nvSpPr>
          <p:spPr>
            <a:xfrm rot="5400000">
              <a:off x="5857257" y="3025092"/>
              <a:ext cx="2577464" cy="732250"/>
            </a:xfrm>
            <a:prstGeom prst="rightArrow">
              <a:avLst>
                <a:gd name="adj1" fmla="val 49830"/>
                <a:gd name="adj2" fmla="val 6066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49530" tIns="49530" rIns="49530" bIns="49530" anchor="ctr" anchorCtr="0">
              <a:noAutofit/>
            </a:bodyPr>
            <a:lstStyle/>
            <a:p>
              <a:pPr lvl="0" algn="r" defTabSz="577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300"/>
                <a:t>칼빈의 주장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한쪽 모서리가 둥근 사각형 3"/>
          <p:cNvSpPr/>
          <p:nvPr/>
        </p:nvSpPr>
        <p:spPr>
          <a:xfrm>
            <a:off x="863536" y="593694"/>
            <a:ext cx="7416927" cy="2210562"/>
          </a:xfrm>
          <a:prstGeom prst="round1Rect">
            <a:avLst>
              <a:gd name="adj" fmla="val 16667"/>
            </a:avLst>
          </a:prstGeom>
          <a:ln>
            <a:solidFill>
              <a:srgbClr val="42C7F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3600"/>
              <a:t>왜 칼빈은 복음에 대한 확신을 가졌음에도 로마 가톨릭교회와 단절하지 않은 것일까?</a:t>
            </a:r>
          </a:p>
        </p:txBody>
      </p:sp>
      <p:sp>
        <p:nvSpPr>
          <p:cNvPr id="7" name="한쪽 모서리가 둥근 사각형 4"/>
          <p:cNvSpPr/>
          <p:nvPr/>
        </p:nvSpPr>
        <p:spPr>
          <a:xfrm>
            <a:off x="1043559" y="3140964"/>
            <a:ext cx="7236904" cy="2736342"/>
          </a:xfrm>
          <a:prstGeom prst="round1Rect">
            <a:avLst>
              <a:gd name="adj" fmla="val 16667"/>
            </a:avLst>
          </a:prstGeom>
          <a:ln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800"/>
              <a:t>1) 루터의 영향 - 외적 선택보다는 내적 확신에 비중을 둠 </a:t>
            </a:r>
          </a:p>
          <a:p>
            <a:pPr algn="ctr"/>
            <a:r>
              <a:rPr lang="ko-KR" altLang="en-US" sz="2800"/>
              <a:t>2) 모오 그룹의 영향 - 기욤 브리소네 - 파베르 스타플렌시스 </a:t>
            </a:r>
          </a:p>
          <a:p>
            <a:pPr algn="ctr"/>
            <a:r>
              <a:rPr lang="ko-KR" altLang="en-US" sz="2800"/>
              <a:t>모든 사람이 성경을 갖고 그리스도가 사람들 가운데 말씀으로 역사해 구원을 이루는 것 </a:t>
            </a:r>
          </a:p>
          <a:p>
            <a:pPr algn="ctr"/>
            <a:r>
              <a:rPr lang="ko-KR" altLang="en-US" sz="280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콥 학장의 연설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누가 작성하였는가?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내용 </a:t>
            </a:r>
          </a:p>
          <a:p>
            <a:pPr>
              <a:buNone/>
            </a:pPr>
            <a:r>
              <a:rPr lang="ko-KR" altLang="en-US"/>
              <a:t>1) 에라스무스 </a:t>
            </a:r>
          </a:p>
          <a:p>
            <a:pPr>
              <a:buNone/>
            </a:pPr>
            <a:r>
              <a:rPr lang="ko-KR" altLang="en-US"/>
              <a:t>2) 루터 - 율법과 복음 </a:t>
            </a:r>
          </a:p>
          <a:p>
            <a:pPr>
              <a:buNone/>
            </a:pPr>
            <a:r>
              <a:rPr lang="ko-KR" altLang="en-US"/>
              <a:t>3) 팔복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율법과 복음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ko-KR" altLang="ko-KR" sz="2800">
              <a:latin typeface="함초롬바탕"/>
              <a:ea typeface="함초롬바탕"/>
            </a:endParaRPr>
          </a:p>
          <a:p>
            <a:pPr lvl="1">
              <a:buNone/>
            </a:pPr>
            <a:r>
              <a:rPr lang="ko-KR" altLang="en-US" sz="2400">
                <a:latin typeface="함초롬바탕"/>
                <a:ea typeface="함초롬바탕"/>
              </a:rPr>
              <a:t>"율</a:t>
            </a:r>
            <a:r>
              <a:rPr lang="ko-KR" altLang="ko-KR" sz="2400">
                <a:latin typeface="함초롬바탕"/>
                <a:ea typeface="함초롬바탕"/>
              </a:rPr>
              <a:t>법은 하나님의 자비와 관련이 있지만 한 가지 특별한 전제 조건이 있다. 그것은 바로 율법을 성취하는 것이다. 복음은 값없이 주어지는 속죄와 칭의를 약속한다. 우리가 율법을 온전히 행해서 하나님께 받아들여지는 것이 아니라, 오직 예수 그리스도의 계약을 통해서 하나님께 나아갈 수 있는 것이다.” </a:t>
            </a:r>
          </a:p>
          <a:p>
            <a:pPr lvl="1">
              <a:buNone/>
            </a:pPr>
            <a:endParaRPr lang="ko-KR" altLang="ko-KR" sz="2400">
              <a:latin typeface="함초롬바탕"/>
              <a:ea typeface="함초롬바탕"/>
            </a:endParaRPr>
          </a:p>
          <a:p>
            <a:r>
              <a:rPr lang="ko-KR" altLang="ko-KR">
                <a:latin typeface="함초롬바탕"/>
                <a:ea typeface="함초롬바탕"/>
              </a:rPr>
              <a:t>“율법을 적절히 지키는 자는 아무도 없기 때문에 우리는 우리가 자비를 얻게 될지를 의심해야 한다. 아니 오히려 우리는 하나님이 우리에게 화를 내실 것이라고 결론지어야 한다.”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피신처로서의 앙굴렘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</a:t>
            </a:r>
          </a:p>
        </p:txBody>
      </p:sp>
      <p:sp>
        <p:nvSpPr>
          <p:cNvPr id="4" name="직사각형 3"/>
          <p:cNvSpPr txBox="1"/>
          <p:nvPr/>
        </p:nvSpPr>
        <p:spPr>
          <a:xfrm>
            <a:off x="457198" y="1357297"/>
            <a:ext cx="8003288" cy="5432123"/>
          </a:xfrm>
          <a:prstGeom prst="rect">
            <a:avLst/>
          </a:prstGeom>
        </p:spPr>
        <p:style>
          <a:lnRef idx="2">
            <a:schemeClr val="accent4">
              <a:shade val="2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ko-KR" altLang="ko-KR" sz="2500">
                <a:latin typeface="함초롬바탕"/>
                <a:ea typeface="함초롬바탕"/>
              </a:rPr>
              <a:t>“일이 잘 되어 간다고 생각하는 순간 예기치 못했던 일들에 직면했다. 한편 피할 길이 없어 보였을 때 조그마한 안식처가 예비되는 경험을 했다. 주님은 하나님께 헌신한 자들을 그렇게 돌보시고 그들과 함께 하신다.” </a:t>
            </a:r>
          </a:p>
          <a:p>
            <a:endParaRPr lang="ko-KR" altLang="ko-KR" sz="2500">
              <a:latin typeface="함초롬바탕"/>
              <a:ea typeface="함초롬바탕"/>
            </a:endParaRPr>
          </a:p>
          <a:p>
            <a:r>
              <a:rPr lang="ko-KR" altLang="ko-KR" sz="2500">
                <a:latin typeface="함초롬바탕"/>
                <a:ea typeface="함초롬바탕"/>
              </a:rPr>
              <a:t>“그것을 위해서 하나님께서 힘쓰실 것이다. 하나님의 섭리는 항상 모든 것이 협력하여 선을 이루도록 인도한다. 나는 먼 곳을 바라볼 필요가 없다는 것을 경험하였다. 내가 모든 것을 잠잠히 기대하였을 때, 내가 기대하는 것 중에서 가장 작은 것이라도 문 앞에 서 있었다. 불편한 거처에 대해 생각하면서, 나는 또다시 고요 가운데 새로운 안식처가 마련될 것을 기대하였다. 모든 것이 하나님의 손에 달려 있다. 우리가 하나님을 신뢰하면, 그 분은 우리의 필요를 채우신다.”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바젤에서의 체류 </a:t>
            </a:r>
          </a:p>
        </p:txBody>
      </p:sp>
      <p:grpSp>
        <p:nvGrpSpPr>
          <p:cNvPr id="5" name="그룹 7"/>
          <p:cNvGrpSpPr/>
          <p:nvPr/>
        </p:nvGrpSpPr>
        <p:grpSpPr>
          <a:xfrm>
            <a:off x="914400" y="1447800"/>
            <a:ext cx="7772400" cy="4572000"/>
            <a:chOff x="914400" y="1447800"/>
            <a:chExt cx="7772400" cy="4572000"/>
          </a:xfrm>
        </p:grpSpPr>
        <p:sp>
          <p:nvSpPr>
            <p:cNvPr id="6" name="직사각형 1"/>
            <p:cNvSpPr/>
            <p:nvPr/>
          </p:nvSpPr>
          <p:spPr>
            <a:xfrm>
              <a:off x="914400" y="2014080"/>
              <a:ext cx="7772400" cy="8568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2"/>
            <p:cNvSpPr/>
            <p:nvPr/>
          </p:nvSpPr>
          <p:spPr>
            <a:xfrm>
              <a:off x="1303020" y="1512239"/>
              <a:ext cx="5440680" cy="10036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05645" tIns="0" rIns="205645" bIns="0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제 </a:t>
              </a:r>
              <a:r>
                <a:rPr lang="en-US" altLang="ko-KR" sz="3400"/>
                <a:t>1 </a:t>
              </a:r>
              <a:r>
                <a:rPr lang="ko-KR" altLang="en-US" sz="3400"/>
                <a:t>차 스위스 신앙고백서</a:t>
              </a:r>
            </a:p>
          </p:txBody>
        </p:sp>
        <p:sp>
          <p:nvSpPr>
            <p:cNvPr id="8" name="직사각형 3"/>
            <p:cNvSpPr/>
            <p:nvPr/>
          </p:nvSpPr>
          <p:spPr>
            <a:xfrm>
              <a:off x="914400" y="3556320"/>
              <a:ext cx="7772400" cy="8568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4"/>
            <p:cNvSpPr/>
            <p:nvPr/>
          </p:nvSpPr>
          <p:spPr>
            <a:xfrm>
              <a:off x="1303020" y="3054480"/>
              <a:ext cx="5440680" cy="10036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05645" tIns="0" rIns="205645" bIns="0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올리베탕 성경 서문 </a:t>
              </a:r>
            </a:p>
          </p:txBody>
        </p:sp>
        <p:sp>
          <p:nvSpPr>
            <p:cNvPr id="10" name="직사각형 5"/>
            <p:cNvSpPr/>
            <p:nvPr/>
          </p:nvSpPr>
          <p:spPr>
            <a:xfrm>
              <a:off x="914400" y="5098560"/>
              <a:ext cx="7772400" cy="85680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6"/>
            <p:cNvSpPr/>
            <p:nvPr/>
          </p:nvSpPr>
          <p:spPr>
            <a:xfrm>
              <a:off x="1303020" y="4596720"/>
              <a:ext cx="5440680" cy="10036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205645" tIns="0" rIns="205645" bIns="0" anchor="ctr" anchorCtr="0">
              <a:noAutofit/>
            </a:bodyPr>
            <a:lstStyle/>
            <a:p>
              <a:pPr lvl="0" algn="l" defTabSz="1511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400"/>
                <a:t>기독교강요 초판 </a:t>
              </a:r>
              <a:r>
                <a:rPr lang="en-US" altLang="ko-KR" sz="3400"/>
                <a:t>(1536)</a:t>
              </a:r>
              <a:endParaRPr lang="ko-KR" altLang="en-US" sz="34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 강요 제목 </a:t>
            </a:r>
            <a:r>
              <a:rPr lang="en-US" altLang="ko-KR"/>
              <a:t>(1536)</a:t>
            </a:r>
            <a:endParaRPr lang="ko-KR" altLang="en-US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기독교강요</a:t>
            </a:r>
            <a:r>
              <a:rPr lang="en-US" altLang="ko-KR"/>
              <a:t>, </a:t>
            </a:r>
            <a:r>
              <a:rPr lang="ko-KR" altLang="en-US" b="1"/>
              <a:t>경건의 총체</a:t>
            </a:r>
            <a:r>
              <a:rPr lang="ko-KR" altLang="en-US"/>
              <a:t>와 </a:t>
            </a:r>
            <a:r>
              <a:rPr lang="ko-KR" altLang="en-US" b="1"/>
              <a:t>구원의 교리</a:t>
            </a:r>
            <a:r>
              <a:rPr lang="ko-KR" altLang="en-US"/>
              <a:t>에서 알아야 할 필요가 있는 거의 모든 것을 포함했다</a:t>
            </a:r>
            <a:r>
              <a:rPr lang="en-US" altLang="ko-KR"/>
              <a:t>. </a:t>
            </a:r>
            <a:r>
              <a:rPr lang="ko-KR" altLang="en-US"/>
              <a:t>경건에 열성 있는 모든 사람이 읽어야 할 가치가 있는 책이며</a:t>
            </a:r>
            <a:r>
              <a:rPr lang="en-US" altLang="ko-KR"/>
              <a:t>, </a:t>
            </a:r>
            <a:r>
              <a:rPr lang="ko-KR" altLang="en-US"/>
              <a:t>최근에 출판되었다</a:t>
            </a:r>
            <a:r>
              <a:rPr lang="en-US" altLang="ko-KR"/>
              <a:t>. </a:t>
            </a:r>
            <a:r>
              <a:rPr lang="ko-KR" altLang="en-US"/>
              <a:t>이 책에서 가장 기독교적인 프랑스 왕에게 드리는 헌사는 신앙의 고백으로 왕에게 헌정되었다</a:t>
            </a:r>
            <a:r>
              <a:rPr lang="en-US" altLang="ko-KR"/>
              <a:t>. </a:t>
            </a:r>
            <a:r>
              <a:rPr lang="ko-KR" altLang="en-US"/>
              <a:t>저자</a:t>
            </a:r>
            <a:r>
              <a:rPr lang="en-US" altLang="ko-KR"/>
              <a:t>, </a:t>
            </a:r>
            <a:r>
              <a:rPr lang="ko-KR" altLang="en-US"/>
              <a:t>노용의 요한 칼빈</a:t>
            </a:r>
            <a:r>
              <a:rPr lang="en-US" altLang="ko-KR"/>
              <a:t>, </a:t>
            </a:r>
            <a:r>
              <a:rPr lang="ko-KR" altLang="en-US"/>
              <a:t>바젤</a:t>
            </a:r>
            <a:r>
              <a:rPr lang="en-US" altLang="ko-KR"/>
              <a:t>, 36.</a:t>
            </a:r>
          </a:p>
          <a:p>
            <a:pPr lvl="0">
              <a:spcBef>
                <a:spcPct val="16000"/>
              </a:spcBef>
            </a:pPr>
            <a:endParaRPr lang="ko-KR" altLang="en-US"/>
          </a:p>
        </p:txBody>
      </p:sp>
      <p:sp>
        <p:nvSpPr>
          <p:cNvPr id="6" name="모서리가 둥근 사각형 설명선 3"/>
          <p:cNvSpPr/>
          <p:nvPr/>
        </p:nvSpPr>
        <p:spPr>
          <a:xfrm>
            <a:off x="4211960" y="4221088"/>
            <a:ext cx="4464496" cy="2052808"/>
          </a:xfrm>
          <a:prstGeom prst="wedgeRoundRectCallout">
            <a:avLst>
              <a:gd name="adj1" fmla="val -34669"/>
              <a:gd name="adj2" fmla="val -71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400"/>
              <a:t>유스티니아누스 법전처럼</a:t>
            </a:r>
            <a:r>
              <a:rPr lang="en-US" altLang="ko-KR" sz="2400"/>
              <a:t> </a:t>
            </a:r>
            <a:r>
              <a:rPr lang="ko-KR" altLang="en-US" sz="2400"/>
              <a:t>기독교 신앙의 기본 교과서 작성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  <a:spcBef>
                <a:spcPct val="16000"/>
              </a:spcBef>
            </a:pPr>
            <a:r>
              <a:rPr lang="ko-KR" altLang="en-US"/>
              <a:t>각하</a:t>
            </a:r>
            <a:r>
              <a:rPr lang="en-US" altLang="ko-KR"/>
              <a:t>! </a:t>
            </a:r>
            <a:r>
              <a:rPr lang="ko-KR" altLang="en-US"/>
              <a:t>처음 이 작품을 쓰려고 했을 때 저에게는 폐하께서 제출하는 것보다 더 저를 두렵게 한 것이 없습니다</a:t>
            </a:r>
            <a:r>
              <a:rPr lang="en-US" altLang="ko-KR"/>
              <a:t>. </a:t>
            </a:r>
            <a:r>
              <a:rPr lang="ko-KR" altLang="en-US"/>
              <a:t>이렇게 조그만 기본서를 통해 종교에 관심을 가진 사람들이 참 경건으로 훈련받을 수 있게 하는 것이 저의 소망이었습니다</a:t>
            </a:r>
            <a:r>
              <a:rPr lang="en-US" altLang="ko-KR"/>
              <a:t>. </a:t>
            </a:r>
            <a:r>
              <a:rPr lang="ko-KR" altLang="en-US"/>
              <a:t>그리고 주로 조국 프랑스인들을 위해 심혈을 기울였습니다</a:t>
            </a:r>
            <a:r>
              <a:rPr lang="en-US" altLang="ko-KR"/>
              <a:t>. </a:t>
            </a:r>
            <a:r>
              <a:rPr lang="ko-KR" altLang="en-US"/>
              <a:t>대부분은 그리스도에 대해서 목말라하고 있지만</a:t>
            </a:r>
            <a:r>
              <a:rPr lang="en-US" altLang="ko-KR"/>
              <a:t>, </a:t>
            </a:r>
            <a:r>
              <a:rPr lang="ko-KR" altLang="en-US"/>
              <a:t>그에 대한 얄팍한 지식으로 잘못 인식되어 있는 실정입니다</a:t>
            </a:r>
            <a:r>
              <a:rPr lang="en-US" altLang="ko-KR"/>
              <a:t>. </a:t>
            </a:r>
            <a:r>
              <a:rPr lang="ko-KR" altLang="en-US"/>
              <a:t>제가 보기에는 이 작품을 통해 그들이 간단하고 기본적인 진리를 갖출 수 있다고 봅니다</a:t>
            </a:r>
            <a:r>
              <a:rPr lang="en-US" altLang="ko-KR"/>
              <a:t>. </a:t>
            </a:r>
          </a:p>
          <a:p>
            <a:pPr>
              <a:lnSpc>
                <a:spcPct val="90000"/>
              </a:lnSpc>
              <a:spcBef>
                <a:spcPct val="16000"/>
              </a:spcBef>
            </a:pPr>
            <a:r>
              <a:rPr lang="ko-KR" altLang="en-US"/>
              <a:t>하지만 어떤 나쁜 사람들이 존귀한 폐하의 영역에서 당신의 분노를 사는 일을 자행하고 있음과 건전한 교리를 그들이 갖추고 있지 못함을 알고 난 후</a:t>
            </a:r>
            <a:r>
              <a:rPr lang="en-US" altLang="ko-KR"/>
              <a:t>, </a:t>
            </a:r>
            <a:r>
              <a:rPr lang="ko-KR" altLang="en-US"/>
              <a:t>저는 제 조국 국민들에게 교훈을 줄 수 있거나 존귀하신 폐하 앞에 조그마한 고백서를 드릴 수만 있다면</a:t>
            </a:r>
            <a:r>
              <a:rPr lang="en-US" altLang="ko-KR"/>
              <a:t>, </a:t>
            </a:r>
            <a:r>
              <a:rPr lang="ko-KR" altLang="en-US"/>
              <a:t>폐하께서 그 교리가 무엇임을 아시게 될 것이고</a:t>
            </a:r>
            <a:r>
              <a:rPr lang="en-US" altLang="ko-KR"/>
              <a:t>, </a:t>
            </a:r>
            <a:r>
              <a:rPr lang="ko-KR" altLang="en-US"/>
              <a:t>왜 미친 듯이 저 사람들이 칼과 불을 가지고 폐하의 영역을 어지럽게 하는지 아시게 될 것입니다</a:t>
            </a:r>
            <a:r>
              <a:rPr lang="en-US" altLang="ko-KR"/>
              <a:t>. </a:t>
            </a:r>
            <a:r>
              <a:rPr lang="ko-KR" altLang="en-US"/>
              <a:t>감히 여쭙는 것은 그들이 재산을 몰수당해도</a:t>
            </a:r>
            <a:r>
              <a:rPr lang="en-US" altLang="ko-KR"/>
              <a:t>, </a:t>
            </a:r>
            <a:r>
              <a:rPr lang="ko-KR" altLang="en-US"/>
              <a:t>추방을 받아도</a:t>
            </a:r>
            <a:r>
              <a:rPr lang="en-US" altLang="ko-KR"/>
              <a:t>, </a:t>
            </a:r>
            <a:r>
              <a:rPr lang="ko-KR" altLang="en-US"/>
              <a:t>감금을 당해도</a:t>
            </a:r>
            <a:r>
              <a:rPr lang="en-US" altLang="ko-KR"/>
              <a:t>, </a:t>
            </a:r>
            <a:r>
              <a:rPr lang="ko-KR" altLang="en-US"/>
              <a:t>화형을 받아도 심지어 땅과 바다에서 근절 당해도 큰 소리로 외치는 바로 그 교리를 요약하여 드리고자 합니다</a:t>
            </a:r>
            <a:r>
              <a:rPr lang="en-US" altLang="ko-KR"/>
              <a:t>. </a:t>
            </a:r>
          </a:p>
          <a:p>
            <a:pPr lvl="0">
              <a:lnSpc>
                <a:spcPct val="90000"/>
              </a:lnSpc>
              <a:spcBef>
                <a:spcPct val="16000"/>
              </a:spcBef>
            </a:pPr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 강요의 저술 목적 </a:t>
            </a:r>
          </a:p>
        </p:txBody>
      </p:sp>
      <p:grpSp>
        <p:nvGrpSpPr>
          <p:cNvPr id="5" name="그룹 5"/>
          <p:cNvGrpSpPr/>
          <p:nvPr/>
        </p:nvGrpSpPr>
        <p:grpSpPr>
          <a:xfrm>
            <a:off x="457200" y="1600200"/>
            <a:ext cx="8229600" cy="5257800"/>
            <a:chOff x="457200" y="1600200"/>
            <a:chExt cx="8229600" cy="5257800"/>
          </a:xfrm>
        </p:grpSpPr>
        <p:sp>
          <p:nvSpPr>
            <p:cNvPr id="6" name="모서리가 둥근 직사각형 1"/>
            <p:cNvSpPr/>
            <p:nvPr/>
          </p:nvSpPr>
          <p:spPr>
            <a:xfrm>
              <a:off x="457200" y="1673600"/>
              <a:ext cx="8229600" cy="122345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48590" tIns="148590" rIns="148590" bIns="148590" anchor="ctr" anchorCtr="0">
              <a:noAutofit/>
            </a:bodyPr>
            <a:lstStyle/>
            <a:p>
              <a:pPr lvl="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900"/>
                <a:t>복음주의자를 위한 변증 </a:t>
              </a:r>
            </a:p>
          </p:txBody>
        </p:sp>
        <p:sp>
          <p:nvSpPr>
            <p:cNvPr id="7" name="직사각형 2"/>
            <p:cNvSpPr/>
            <p:nvPr/>
          </p:nvSpPr>
          <p:spPr>
            <a:xfrm>
              <a:off x="457200" y="2897054"/>
              <a:ext cx="8229600" cy="133204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9530" rIns="277368" bIns="49530" anchor="t" anchorCtr="0">
              <a:noAutofit/>
            </a:bodyPr>
            <a:lstStyle/>
            <a:p>
              <a:pPr marL="285750" lvl="1" indent="-28575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3000"/>
                <a:t>소르본 신학자들의 견해 </a:t>
              </a:r>
              <a:r>
                <a:rPr lang="en-US" altLang="ko-KR" sz="3000"/>
                <a:t>: </a:t>
              </a:r>
              <a:r>
                <a:rPr lang="ko-KR" altLang="en-US" sz="3000"/>
                <a:t>복음주의자들을 국가와 교회를 기반을 흔드는 이단이라 규정 </a:t>
              </a:r>
            </a:p>
          </p:txBody>
        </p:sp>
        <p:sp>
          <p:nvSpPr>
            <p:cNvPr id="8" name="모서리가 둥근 직사각형 3"/>
            <p:cNvSpPr/>
            <p:nvPr/>
          </p:nvSpPr>
          <p:spPr>
            <a:xfrm>
              <a:off x="457200" y="4229100"/>
              <a:ext cx="8229600" cy="122345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127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square" lIns="148590" tIns="148590" rIns="148590" bIns="148590" anchor="ctr" anchorCtr="0">
              <a:noAutofit/>
            </a:bodyPr>
            <a:lstStyle/>
            <a:p>
              <a:pPr lvl="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3900"/>
                <a:t>참 경건을 위한 교리 교육</a:t>
              </a:r>
            </a:p>
          </p:txBody>
        </p:sp>
        <p:sp>
          <p:nvSpPr>
            <p:cNvPr id="9" name="직사각형 4"/>
            <p:cNvSpPr/>
            <p:nvPr/>
          </p:nvSpPr>
          <p:spPr>
            <a:xfrm>
              <a:off x="457200" y="5452554"/>
              <a:ext cx="8229600" cy="133204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  <p:txBody>
            <a:bodyPr vert="horz" wrap="square" lIns="261290" tIns="49530" rIns="277368" bIns="49530" anchor="t" anchorCtr="0">
              <a:noAutofit/>
            </a:bodyPr>
            <a:lstStyle/>
            <a:p>
              <a:pPr marL="285750" lvl="1" indent="-285750" algn="l" defTabSz="1333500" latinLnBrk="1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ko-KR" altLang="en-US" sz="3000"/>
                <a:t>종교적 관심을 가진 자들에게 훈련을 받을 수 있는 기회 제공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HY울릉도B"/>
        <a:cs typeface=""/>
      </a:majorFont>
      <a:minorFont>
        <a:latin typeface="Arial"/>
        <a:ea typeface="함초롬돋움"/>
        <a:cs typeface="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</Words>
  <Application>Microsoft Office PowerPoint</Application>
  <PresentationFormat>화면 슬라이드 쇼(4:3)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꽃잎</vt:lpstr>
      <vt:lpstr>칼빈 </vt:lpstr>
      <vt:lpstr>PowerPoint 프레젠테이션</vt:lpstr>
      <vt:lpstr>콥 학장의 연설 </vt:lpstr>
      <vt:lpstr>율법과 복음 </vt:lpstr>
      <vt:lpstr>피신처로서의 앙굴렘 </vt:lpstr>
      <vt:lpstr>바젤에서의 체류 </vt:lpstr>
      <vt:lpstr>기독교 강요 제목 (1536)</vt:lpstr>
      <vt:lpstr>PowerPoint 프레젠테이션</vt:lpstr>
      <vt:lpstr>기독교 강요의 저술 목적 </vt:lpstr>
      <vt:lpstr>PowerPoint 프레젠테이션</vt:lpstr>
      <vt:lpstr>기독교강요의 구조와 개정과정  </vt:lpstr>
      <vt:lpstr>파렐과의 만남 </vt:lpstr>
      <vt:lpstr>칼빈 이전의 제네바 </vt:lpstr>
      <vt:lpstr>PowerPoint 프레젠테이션</vt:lpstr>
      <vt:lpstr>&lt;제네바의 교회조직과 예배에 대한 항목&gt; 1537년 1월 6일</vt:lpstr>
      <vt:lpstr>카롤리와의 논쟁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칼빈</dc:title>
  <dc:creator>Shinhye</dc:creator>
  <cp:lastModifiedBy>김찬송</cp:lastModifiedBy>
  <cp:revision>10</cp:revision>
  <dcterms:created xsi:type="dcterms:W3CDTF">2015-03-24T12:28:19Z</dcterms:created>
  <dcterms:modified xsi:type="dcterms:W3CDTF">2016-05-11T04:52:43Z</dcterms:modified>
  <cp:contentStatus>화면 슬라이드 쇼(4:3)</cp:contentStatus>
</cp:coreProperties>
</file>